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1" r:id="rId2"/>
    <p:sldId id="269" r:id="rId3"/>
    <p:sldId id="285" r:id="rId4"/>
    <p:sldId id="271" r:id="rId5"/>
    <p:sldId id="272" r:id="rId6"/>
    <p:sldId id="257" r:id="rId7"/>
    <p:sldId id="267" r:id="rId8"/>
    <p:sldId id="284" r:id="rId9"/>
    <p:sldId id="277" r:id="rId10"/>
    <p:sldId id="263" r:id="rId11"/>
    <p:sldId id="292" r:id="rId12"/>
    <p:sldId id="264" r:id="rId13"/>
    <p:sldId id="259" r:id="rId14"/>
    <p:sldId id="288" r:id="rId15"/>
    <p:sldId id="258" r:id="rId16"/>
    <p:sldId id="260" r:id="rId17"/>
    <p:sldId id="261" r:id="rId18"/>
    <p:sldId id="275" r:id="rId19"/>
    <p:sldId id="273" r:id="rId20"/>
    <p:sldId id="274" r:id="rId21"/>
    <p:sldId id="276" r:id="rId22"/>
    <p:sldId id="283" r:id="rId23"/>
    <p:sldId id="282" r:id="rId24"/>
    <p:sldId id="256" r:id="rId25"/>
    <p:sldId id="281" r:id="rId26"/>
    <p:sldId id="290" r:id="rId27"/>
    <p:sldId id="286" r:id="rId28"/>
    <p:sldId id="265" r:id="rId29"/>
    <p:sldId id="287" r:id="rId30"/>
    <p:sldId id="280" r:id="rId31"/>
    <p:sldId id="266" r:id="rId32"/>
    <p:sldId id="289" r:id="rId33"/>
    <p:sldId id="293" r:id="rId34"/>
    <p:sldId id="294" r:id="rId35"/>
    <p:sldId id="295" r:id="rId36"/>
    <p:sldId id="296" r:id="rId37"/>
    <p:sldId id="278" r:id="rId38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5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5/24/2016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19200" y="3657600"/>
            <a:ext cx="7543800" cy="138499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Презентация к занятию по оригами</a:t>
            </a:r>
          </a:p>
          <a:p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по теме «Поздравительная открытка к 9 Мая»</a:t>
            </a:r>
          </a:p>
          <a:p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Парфенова Л.Ф., педагог  МДОУ ДОД «СЮТ»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" name="Picture 2" descr="http://ia116.mycdn.me/image?t=3&amp;bid=834753314231&amp;id=834753314231&amp;plc=WEB&amp;tkn=*FM7zzmPJLsneaeb3ebkkJsUwNr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199" y="0"/>
            <a:ext cx="5139161" cy="3657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dg53.mycdn.me/image?t=3&amp;bid=834380457531&amp;id=834380457531&amp;plc=WEB&amp;tkn=*u9z7SrJjP8kJ8U-n4mAieNms4J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dg53.mycdn.me/image?t=3&amp;bid=834380460347&amp;id=834380460347&amp;plc=WEB&amp;tkn=*0xE9JnRovxKB8eOYtK8rB113kR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65110" cy="762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dg53.mycdn.me/image?t=3&amp;bid=834380459835&amp;id=834380459835&amp;plc=WEB&amp;tkn=*bTKsNhMSbiLH7ZG5_JRAIqEA-V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066" y="0"/>
            <a:ext cx="9109934" cy="655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a124.mycdn.me/image?t=0&amp;bid=834577775842&amp;id=834577775842&amp;plc=WEB&amp;tkn=*PMA37DudhV7KpSYfysf3vmWwKlY"/>
          <p:cNvPicPr/>
          <p:nvPr/>
        </p:nvPicPr>
        <p:blipFill>
          <a:blip r:embed="rId2" cstate="print"/>
          <a:srcRect b="5128"/>
          <a:stretch>
            <a:fillRect/>
          </a:stretch>
        </p:blipFill>
        <p:spPr bwMode="auto">
          <a:xfrm>
            <a:off x="457200" y="228600"/>
            <a:ext cx="83820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://ia124.mycdn.me/image?t=3&amp;bid=834577804770&amp;id=834577804770&amp;plc=WEB&amp;tkn=*VzjTM8HlIfwMrNQvIcAmhh5cShs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28600"/>
            <a:ext cx="8610599" cy="6172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dg55.mycdn.me/image?t=3&amp;bid=834697464739&amp;id=834697464739&amp;plc=WEB&amp;tkn=*s1Yw4Srplh-2YKgtzefny9AlJf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219200"/>
            <a:ext cx="3962400" cy="54864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962400" y="152400"/>
            <a:ext cx="48006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Никто</a:t>
            </a:r>
          </a:p>
          <a:p>
            <a:pPr algn="ctr"/>
            <a:r>
              <a:rPr lang="ru-RU" sz="54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ru-RU" sz="54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не забыт,</a:t>
            </a:r>
          </a:p>
          <a:p>
            <a:pPr algn="ctr"/>
            <a:r>
              <a:rPr lang="ru-RU" sz="54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ru-RU" sz="54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Ничто</a:t>
            </a:r>
          </a:p>
          <a:p>
            <a:pPr algn="ctr"/>
            <a:endParaRPr lang="ru-RU" sz="5400" b="1" i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54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не забыто...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ia116.mycdn.me/image?t=0&amp;bid=578229788607&amp;id=578229788607&amp;plc=WEB&amp;tkn=*1RGx1vqDR6Uc7S0LgZWDbJSgRb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57175"/>
            <a:ext cx="8534400" cy="5991225"/>
          </a:xfrm>
          <a:prstGeom prst="rect">
            <a:avLst/>
          </a:prstGeom>
          <a:noFill/>
        </p:spPr>
      </p:pic>
      <p:pic>
        <p:nvPicPr>
          <p:cNvPr id="10244" name="Picture 4" descr="http://gic6.mycdn.me/image?t=35&amp;bid=834651136467&amp;id=834651136467&amp;plc=WEB&amp;tkn=*PoV_lR4_TtZYIJ5bRUDtMFSLek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209800"/>
            <a:ext cx="8572500" cy="4095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gic0.mycdn.me/image?t=35&amp;bid=834692636695&amp;id=834692636695&amp;plc=WEB&amp;tkn=*4YcBuC3URZHWAi783HLRjwSngxE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228600"/>
            <a:ext cx="34290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 rot="10800000" flipV="1">
            <a:off x="0" y="-219826"/>
            <a:ext cx="5867400" cy="6740307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Подгурский Михаил Васильевич - Морской пехотинец. 98 лет Родился в 1917 году. Участник трех войн (Финской, Великой Отечественной и с Японией). Инвалид по ранениям. Ветеран 7, 14, 32 и 38 Армий. Ветеран Морской пехоты Северного и Тихоокеанского Флота. В 1938 г. был призван в армию. Принимал участие в Финской войне. Великую Отечественную войну начал под Мурманском, освобождал </a:t>
            </a:r>
            <a:r>
              <a:rPr lang="ru-RU" sz="2400" b="1" dirty="0" err="1" smtClean="0">
                <a:solidFill>
                  <a:srgbClr val="002060"/>
                </a:solidFill>
              </a:rPr>
              <a:t>Киркенес</a:t>
            </a:r>
            <a:r>
              <a:rPr lang="ru-RU" sz="2400" b="1" dirty="0" smtClean="0">
                <a:solidFill>
                  <a:srgbClr val="002060"/>
                </a:solidFill>
              </a:rPr>
              <a:t> в Норвегии. С января 1945 г. воевал в Польше и Чехословакии. Войну закончил на Дальнем Востоке - освобождал Северный Сахалин. За участие в боях Великой Отечественной войны 1941-1945 гг. награжден многочисленными орденами и медалями.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543800" y="4876800"/>
            <a:ext cx="914400" cy="9144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gic2.mycdn.me/image?t=36&amp;bid=834385800269&amp;id=834385800269&amp;plc=WEB&amp;tkn=*a4wHIsZNCOZrN_FEFFB_cZgEQ7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304800"/>
            <a:ext cx="7162800" cy="5410200"/>
          </a:xfrm>
          <a:prstGeom prst="rect">
            <a:avLst/>
          </a:prstGeom>
          <a:noFill/>
        </p:spPr>
      </p:pic>
      <p:pic>
        <p:nvPicPr>
          <p:cNvPr id="7172" name="Picture 4" descr="http://ia100.mycdn.me/image?t=0&amp;bid=772366700569&amp;id=772366700569&amp;plc=WEB&amp;tkn=*Q03henxQ0cR8w5mJ35bbD_7HzJ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457200"/>
            <a:ext cx="4038600" cy="6057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4" descr="http://ia116.mycdn.me/image?t=0&amp;bid=834567964293&amp;id=834567964293&amp;plc=WEB&amp;tkn=*MsAieVYQgQ0fB3ThoOQsYt9Xcb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52400"/>
            <a:ext cx="8610600" cy="6477000"/>
          </a:xfrm>
          <a:prstGeom prst="rect">
            <a:avLst/>
          </a:prstGeom>
          <a:noFill/>
        </p:spPr>
      </p:pic>
      <p:pic>
        <p:nvPicPr>
          <p:cNvPr id="32770" name="Picture 2" descr="http://ia116.mycdn.me/image?t=3&amp;bid=834567919237&amp;id=834567919237&amp;plc=WEB&amp;tkn=*N1yu4JShkFU3KG2IEhXCu1UhrWc"/>
          <p:cNvPicPr>
            <a:picLocks noChangeAspect="1" noChangeArrowheads="1"/>
          </p:cNvPicPr>
          <p:nvPr/>
        </p:nvPicPr>
        <p:blipFill>
          <a:blip r:embed="rId3" cstate="print"/>
          <a:srcRect r="20155"/>
          <a:stretch>
            <a:fillRect/>
          </a:stretch>
        </p:blipFill>
        <p:spPr bwMode="auto">
          <a:xfrm>
            <a:off x="0" y="152400"/>
            <a:ext cx="8915400" cy="6353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ia116.mycdn.me/image?t=3&amp;bid=834405289093&amp;id=834405289093&amp;plc=WEB&amp;tkn=*r4mBcRhZWacH59Kf4EovI04G-J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6415" y="381000"/>
            <a:ext cx="8430385" cy="5249863"/>
          </a:xfrm>
          <a:prstGeom prst="rect">
            <a:avLst/>
          </a:prstGeom>
          <a:noFill/>
        </p:spPr>
      </p:pic>
      <p:pic>
        <p:nvPicPr>
          <p:cNvPr id="30728" name="Picture 8" descr="http://ia116.mycdn.me/image?t=0&amp;bid=834642596229&amp;id=834642596229&amp;plc=WEB&amp;tkn=*JFnrY7cyhpZAZf7NFFnNFAWhqp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674439"/>
            <a:ext cx="8610600" cy="58787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ia116.mycdn.me/image?t=3&amp;bid=834753314231&amp;id=834753314231&amp;plc=WEB&amp;tkn=*FM7zzmPJLsneaeb3ebkkJsUwNr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0"/>
            <a:ext cx="8458200" cy="601979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057400" y="5029200"/>
            <a:ext cx="561884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dirty="0" smtClean="0">
                <a:solidFill>
                  <a:srgbClr val="C00000"/>
                </a:solidFill>
              </a:rPr>
              <a:t>1941 - 1945</a:t>
            </a:r>
            <a:endParaRPr lang="ru-RU" sz="8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ia116.mycdn.me/image?t=3&amp;bid=834534896517&amp;id=834534896517&amp;plc=WEB&amp;tkn=*J66yHCTu_wUl58DaQrKNtGQf2W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67199"/>
            <a:ext cx="8839200" cy="6071689"/>
          </a:xfrm>
          <a:prstGeom prst="rect">
            <a:avLst/>
          </a:prstGeom>
          <a:noFill/>
        </p:spPr>
      </p:pic>
      <p:pic>
        <p:nvPicPr>
          <p:cNvPr id="33794" name="Picture 2" descr="http://ia116.mycdn.me/image?t=3&amp;bid=834568030853&amp;id=834568030853&amp;plc=WEB&amp;tkn=*im5QmEF5GeA81G1HImMfv2auZh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47700"/>
            <a:ext cx="9315450" cy="6210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4" descr="http://ia116.mycdn.me/image?t=3&amp;bid=834673939077&amp;id=834673939077&amp;plc=WEB&amp;tkn=*YzqVzEVIFedugIBYmWwd1oKxHG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04800"/>
            <a:ext cx="8534400" cy="6172200"/>
          </a:xfrm>
          <a:prstGeom prst="rect">
            <a:avLst/>
          </a:prstGeom>
          <a:noFill/>
        </p:spPr>
      </p:pic>
      <p:pic>
        <p:nvPicPr>
          <p:cNvPr id="31746" name="Picture 2" descr="http://ia116.mycdn.me/image?t=3&amp;bid=834536141957&amp;id=834536141957&amp;plc=WEB&amp;tkn=*jgfbbN893_gKVpqVnpfFUSx0J6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8262" y="609600"/>
            <a:ext cx="8623338" cy="58674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286000" y="2967334"/>
            <a:ext cx="4572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http://gif1.mycdn.me/image?t=45&amp;bid=834691749509&amp;id=834691749509&amp;plc=WEB&amp;tkn=*AO3SYp6K7yVnJ2BnEc2a7zOV5Y4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24000" y="1905000"/>
            <a:ext cx="5181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http://ok.ru/video/11289036143?fromTime=20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3105835"/>
            <a:ext cx="4876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http://ok.ru/video/11289036143?fromTime=67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371600" y="4343400"/>
            <a:ext cx="7093609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i="1" dirty="0" smtClean="0"/>
              <a:t>Это нужно не мёртвым.</a:t>
            </a:r>
          </a:p>
          <a:p>
            <a:r>
              <a:rPr lang="ru-RU" sz="4800" b="1" i="1" dirty="0" smtClean="0"/>
              <a:t> Это нужно Живым!</a:t>
            </a:r>
          </a:p>
          <a:p>
            <a:endParaRPr lang="ru-RU" dirty="0"/>
          </a:p>
        </p:txBody>
      </p:sp>
      <p:pic>
        <p:nvPicPr>
          <p:cNvPr id="7" name="Picture 2" descr="http://gic4.mycdn.me/image?t=35&amp;bid=834564995971&amp;id=834564995971&amp;plc=WEB&amp;tkn=*tdDTN3hhf6eXuUX_WZpY-ajOa3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609600"/>
            <a:ext cx="7543800" cy="37915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91000" y="685800"/>
            <a:ext cx="47244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/>
              <a:t>Я помню! Я горжусь! </a:t>
            </a:r>
          </a:p>
          <a:p>
            <a:r>
              <a:rPr lang="ru-RU" sz="2400" b="1" i="1" dirty="0" smtClean="0"/>
              <a:t>Седеют ветераны; </a:t>
            </a:r>
          </a:p>
          <a:p>
            <a:r>
              <a:rPr lang="ru-RU" sz="2400" b="1" i="1" dirty="0" smtClean="0"/>
              <a:t>Им путь к святым местам преодолеть трудней.</a:t>
            </a:r>
          </a:p>
          <a:p>
            <a:r>
              <a:rPr lang="ru-RU" sz="2400" b="1" i="1" dirty="0" smtClean="0"/>
              <a:t> Не так болят порой их фронтовые раны, </a:t>
            </a:r>
          </a:p>
          <a:p>
            <a:r>
              <a:rPr lang="ru-RU" sz="2400" b="1" i="1" dirty="0" smtClean="0"/>
              <a:t>Как причиняет боль беспамятность людей.</a:t>
            </a:r>
          </a:p>
          <a:p>
            <a:r>
              <a:rPr lang="ru-RU" sz="2400" b="1" i="1" dirty="0" smtClean="0"/>
              <a:t> Но в памяти живет и подвиг, и Победа, </a:t>
            </a:r>
          </a:p>
          <a:p>
            <a:r>
              <a:rPr lang="ru-RU" sz="2400" b="1" i="1" dirty="0" smtClean="0"/>
              <a:t>И гордость за страну, за песню соловья. </a:t>
            </a:r>
          </a:p>
          <a:p>
            <a:r>
              <a:rPr lang="ru-RU" sz="2400" b="1" i="1" dirty="0" smtClean="0"/>
              <a:t>За тишину полей и за медали деда, </a:t>
            </a:r>
          </a:p>
          <a:p>
            <a:r>
              <a:rPr lang="ru-RU" sz="2400" b="1" i="1" dirty="0" smtClean="0"/>
              <a:t>За трепет и покой у Вечного Огня!</a:t>
            </a:r>
            <a:endParaRPr lang="ru-RU" sz="2400" b="1" i="1" dirty="0"/>
          </a:p>
        </p:txBody>
      </p:sp>
      <p:pic>
        <p:nvPicPr>
          <p:cNvPr id="3" name="Picture 2" descr="http://gic5.mycdn.me/image?t=35&amp;bid=834700110008&amp;id=834700110008&amp;plc=WEB&amp;tkn=*mHFuy3_neurU5-cGAWqxdwFtDN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8600"/>
            <a:ext cx="4267200" cy="65033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gic5.mycdn.me/image?t=39&amp;bid=834756063136&amp;id=834756063136&amp;plc=WEB&amp;tkn=*MuTuXe000y9uNjGB3Bbf2DKfpF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1953" y="203200"/>
            <a:ext cx="8553447" cy="635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ia100.mycdn.me/image?t=3&amp;bid=834684484915&amp;id=834684484915&amp;plc=WEB&amp;tkn=*A8KXFBFhaNTt3BShLtuIBtyt3i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09550"/>
            <a:ext cx="7950200" cy="5962650"/>
          </a:xfrm>
          <a:prstGeom prst="rect">
            <a:avLst/>
          </a:prstGeom>
          <a:noFill/>
        </p:spPr>
      </p:pic>
      <p:pic>
        <p:nvPicPr>
          <p:cNvPr id="36868" name="Picture 4" descr="http://ia100.mycdn.me/image?t=3&amp;bid=834684471859&amp;id=834684471859&amp;plc=WEB&amp;tkn=*iRjaNwZIBHv3elEy5H_4zLEXqS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28600"/>
            <a:ext cx="8534400" cy="5867400"/>
          </a:xfrm>
          <a:prstGeom prst="rect">
            <a:avLst/>
          </a:prstGeom>
          <a:noFill/>
        </p:spPr>
      </p:pic>
      <p:pic>
        <p:nvPicPr>
          <p:cNvPr id="4" name="Picture 4" descr="http://gic6.mycdn.me/image?t=35&amp;bid=834806346182&amp;id=834806346182&amp;plc=WEB&amp;tkn=*DchRxtxO_Lxn-xi3x5W-dGp8oV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152400"/>
            <a:ext cx="8534400" cy="655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gic2.mycdn.me/image?t=35&amp;bid=834677001819&amp;id=834677001819&amp;plc=WEB&amp;tkn=*RsBWMOC-nSfJOktUxNN8uJc5YK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8686800" cy="51816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066800" y="5486400"/>
            <a:ext cx="754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latin typeface="Arial" pitchFamily="34" charset="0"/>
                <a:cs typeface="Arial" pitchFamily="34" charset="0"/>
              </a:rPr>
              <a:t>Бессмертный полк в городе Озерске</a:t>
            </a:r>
            <a:endParaRPr lang="ru-RU" sz="2800" b="1" i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ia124.mycdn.me/image?t=0&amp;bid=834786054640&amp;id=834786054640&amp;plc=WEB&amp;tkn=*IdSICnWNsWJzYAZz4WtBXwuLCk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12059"/>
            <a:ext cx="8763000" cy="6517341"/>
          </a:xfrm>
          <a:prstGeom prst="rect">
            <a:avLst/>
          </a:prstGeom>
          <a:noFill/>
        </p:spPr>
      </p:pic>
      <p:pic>
        <p:nvPicPr>
          <p:cNvPr id="3" name="Picture 2" descr="http://ia124.mycdn.me/image?t=0&amp;bid=834786054640&amp;id=834786054640&amp;plc=WEB&amp;tkn=*IdSICnWNsWJzYAZz4WtBXwuLCk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52400"/>
            <a:ext cx="8763000" cy="65173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gic1.mycdn.me/image?t=35&amp;bid=834783717170&amp;id=834783717170&amp;plc=WEB&amp;tkn=*fMOO-PCvRtjaj2q8nTOkDYsGfF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1" y="304800"/>
            <a:ext cx="8469322" cy="624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dg53.mycdn.me/image?t=0&amp;bid=833856000040&amp;id=833856000040&amp;plc=WEB&amp;tkn=*4Hj4P89EFqEVerFsTS1mU0Ee5F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04800"/>
            <a:ext cx="8686800" cy="62702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a124.mycdn.me/image?t=0&amp;bid=834786054640&amp;id=834786054640&amp;plc=WEB&amp;tkn=*IdSICnWNsWJzYAZz4WtBXwuLCkE"/>
          <p:cNvPicPr>
            <a:picLocks noChangeAspect="1" noChangeArrowheads="1"/>
          </p:cNvPicPr>
          <p:nvPr/>
        </p:nvPicPr>
        <p:blipFill>
          <a:blip r:embed="rId2" cstate="print"/>
          <a:srcRect t="13480"/>
          <a:stretch>
            <a:fillRect/>
          </a:stretch>
        </p:blipFill>
        <p:spPr bwMode="auto">
          <a:xfrm>
            <a:off x="228600" y="152400"/>
            <a:ext cx="8763000" cy="6477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gic7.mycdn.me/image?t=35&amp;bid=834558388206&amp;id=834558388206&amp;plc=WEB&amp;tkn=*AXf2TXP1Ea2iMEQQeR1GsjlDo4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42254"/>
            <a:ext cx="8534400" cy="63109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95400" y="1143000"/>
            <a:ext cx="6019800" cy="5969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</a:t>
            </a:r>
            <a:r>
              <a:rPr lang="ru-RU" sz="2400" dirty="0" smtClean="0"/>
              <a:t>. </a:t>
            </a:r>
            <a:r>
              <a:rPr lang="ru-RU" sz="2000" b="1" dirty="0" smtClean="0">
                <a:solidFill>
                  <a:srgbClr val="C00000"/>
                </a:solidFill>
              </a:rPr>
              <a:t>Какая страна начала Вторую мировую войну?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СССР        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 Германия  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 США   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  Япония</a:t>
            </a:r>
          </a:p>
          <a:p>
            <a:r>
              <a:rPr lang="ru-RU" dirty="0" smtClean="0"/>
              <a:t>2. </a:t>
            </a:r>
            <a:r>
              <a:rPr lang="ru-RU" sz="2000" b="1" dirty="0" smtClean="0">
                <a:solidFill>
                  <a:srgbClr val="002060"/>
                </a:solidFill>
              </a:rPr>
              <a:t>Назови годы Великой Отечественной войны.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1939 – 1945 гг.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1041 – 1046 гг.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1941 – 1945 гг.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1939 – 1946 гг.</a:t>
            </a:r>
          </a:p>
          <a:p>
            <a:r>
              <a:rPr lang="ru-RU" dirty="0" smtClean="0"/>
              <a:t>3. 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Сколько дней находился в блокаде Ленинград?</a:t>
            </a:r>
            <a:endParaRPr lang="en-US" sz="20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300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800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600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900</a:t>
            </a:r>
          </a:p>
          <a:p>
            <a:r>
              <a:rPr lang="en-US" dirty="0" smtClean="0"/>
              <a:t>4</a:t>
            </a:r>
            <a:r>
              <a:rPr lang="ru-RU" dirty="0" smtClean="0"/>
              <a:t>. </a:t>
            </a:r>
            <a:r>
              <a:rPr lang="ru-RU" sz="2000" b="1" dirty="0" smtClean="0">
                <a:solidFill>
                  <a:srgbClr val="00B050"/>
                </a:solidFill>
              </a:rPr>
              <a:t>Когда мы празднуем День Победы?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23 февраля 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1 мая 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22 июня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9 мая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40720" y="304800"/>
            <a:ext cx="76650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/>
              <a:t>Викторина</a:t>
            </a:r>
          </a:p>
          <a:p>
            <a:pPr algn="ctr"/>
            <a:r>
              <a:rPr lang="ru-RU" sz="2400" b="1" i="1" dirty="0" smtClean="0"/>
              <a:t> «Великая Отечественная война Великая победа»</a:t>
            </a:r>
            <a:endParaRPr lang="ru-RU" sz="2400" b="1" i="1" dirty="0"/>
          </a:p>
        </p:txBody>
      </p:sp>
      <p:pic>
        <p:nvPicPr>
          <p:cNvPr id="7" name="Picture 2" descr="http://ia116.mycdn.me/image?t=3&amp;bid=834753314231&amp;id=834753314231&amp;plc=WEB&amp;tkn=*FM7zzmPJLsneaeb3ebkkJsUwNr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4724400"/>
            <a:ext cx="3048000" cy="1752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990600"/>
            <a:ext cx="7239000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5. </a:t>
            </a:r>
            <a:r>
              <a:rPr lang="ru-RU" sz="2400" b="1" dirty="0" smtClean="0">
                <a:solidFill>
                  <a:srgbClr val="7030A0"/>
                </a:solidFill>
              </a:rPr>
              <a:t>Какая битва стала переломной В ходе Вов?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под Москвой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под Тулой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под Сталинградом 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за Берлин</a:t>
            </a:r>
          </a:p>
          <a:p>
            <a:r>
              <a:rPr lang="ru-RU" dirty="0" smtClean="0"/>
              <a:t>6. </a:t>
            </a:r>
            <a:r>
              <a:rPr lang="ru-RU" sz="2400" b="1" dirty="0" smtClean="0">
                <a:solidFill>
                  <a:srgbClr val="C00000"/>
                </a:solidFill>
              </a:rPr>
              <a:t>Найди неверное высказывание: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Волгоград город – герой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летом 1943 начался штурм Берлина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армией командовал маршал Г.К.Жуков</a:t>
            </a:r>
          </a:p>
          <a:p>
            <a:pPr>
              <a:buFont typeface="Wingdings" pitchFamily="2" charset="2"/>
              <a:buChar char="v"/>
            </a:pPr>
            <a:r>
              <a:rPr lang="ru-RU" dirty="0" err="1" smtClean="0"/>
              <a:t>Ппгибло</a:t>
            </a:r>
            <a:r>
              <a:rPr lang="ru-RU" dirty="0" smtClean="0"/>
              <a:t> более 27 миллионов наших граждан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7. 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Назови города – герои:</a:t>
            </a:r>
          </a:p>
          <a:p>
            <a:pPr>
              <a:buFont typeface="Courier New" pitchFamily="49" charset="0"/>
              <a:buChar char="o"/>
            </a:pPr>
            <a:r>
              <a:rPr lang="ru-RU" dirty="0" smtClean="0"/>
              <a:t>Смоленск</a:t>
            </a:r>
          </a:p>
          <a:p>
            <a:pPr>
              <a:buFont typeface="Courier New" pitchFamily="49" charset="0"/>
              <a:buChar char="o"/>
            </a:pPr>
            <a:r>
              <a:rPr lang="ru-RU" dirty="0" smtClean="0"/>
              <a:t>Архангельск</a:t>
            </a:r>
          </a:p>
          <a:p>
            <a:pPr>
              <a:buFont typeface="Courier New" pitchFamily="49" charset="0"/>
              <a:buChar char="o"/>
            </a:pPr>
            <a:r>
              <a:rPr lang="ru-RU" dirty="0" smtClean="0"/>
              <a:t>Тула</a:t>
            </a:r>
          </a:p>
          <a:p>
            <a:pPr>
              <a:buFont typeface="Courier New" pitchFamily="49" charset="0"/>
              <a:buChar char="o"/>
            </a:pPr>
            <a:r>
              <a:rPr lang="ru-RU" dirty="0" smtClean="0"/>
              <a:t>Новороссийск</a:t>
            </a:r>
          </a:p>
          <a:p>
            <a:endParaRPr lang="ru-RU" dirty="0" smtClean="0"/>
          </a:p>
          <a:p>
            <a:endParaRPr lang="ru-RU" b="1" dirty="0" smtClean="0">
              <a:solidFill>
                <a:srgbClr val="C00000"/>
              </a:solidFill>
            </a:endParaRPr>
          </a:p>
          <a:p>
            <a:endParaRPr lang="ru-RU" b="1" dirty="0" smtClean="0">
              <a:solidFill>
                <a:srgbClr val="C00000"/>
              </a:solidFill>
            </a:endParaRP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</p:txBody>
      </p:sp>
      <p:pic>
        <p:nvPicPr>
          <p:cNvPr id="5" name="Picture 2" descr="http://ia116.mycdn.me/image?t=3&amp;bid=834753314231&amp;id=834753314231&amp;plc=WEB&amp;tkn=*FM7zzmPJLsneaeb3ebkkJsUwNr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4267200"/>
            <a:ext cx="3048000" cy="1752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dg54.mycdn.me/image?t=0&amp;bid=834958234199&amp;id=834958234199&amp;plc=WEB&amp;tkn=*X9KMXwq7bAmCeJeoTiSCBmWNI3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457200"/>
            <a:ext cx="72390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dg54.mycdn.me/image?t=3&amp;bid=834958233431&amp;id=834958233431&amp;plc=WEB&amp;tkn=*jHEYHrLb4ISciOocQqwbZQVSkDU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304800"/>
            <a:ext cx="54102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dg54.mycdn.me/image?t=3&amp;bid=834958233687&amp;id=834958233687&amp;plc=WEB&amp;tkn=*ie_h4L9x03mJoYfCYvBUJhvd0M8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152400"/>
            <a:ext cx="4952999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dg54.mycdn.me/image?t=3&amp;bid=834958233943&amp;id=834958233943&amp;plc=WEB&amp;tkn=*vsgRhaQXwx_4YXzDuVySoIOzwMo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152400"/>
            <a:ext cx="4495799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gic5.mycdn.me/image?t=35&amp;bid=834456149411&amp;id=834456149411&amp;plc=WEB&amp;tkn=*BAtc_mwxzNvAmOGZnOzQCI9SRC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457200"/>
            <a:ext cx="8610600" cy="60198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ia124.mycdn.me/image?t=0&amp;bid=834577775842&amp;id=834577775842&amp;plc=WEB&amp;tkn=*PMA37DudhV7KpSYfysf3vmWwKlY"/>
          <p:cNvPicPr/>
          <p:nvPr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l="31818" r="30000"/>
          <a:stretch>
            <a:fillRect/>
          </a:stretch>
        </p:blipFill>
        <p:spPr bwMode="auto">
          <a:xfrm>
            <a:off x="228600" y="152400"/>
            <a:ext cx="4038600" cy="6172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4267200" y="228600"/>
            <a:ext cx="502920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</a:rPr>
              <a:t>Я помню! Я горжусь!</a:t>
            </a:r>
          </a:p>
          <a:p>
            <a:pPr algn="ctr"/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</a:rPr>
              <a:t> И преклоню колено, </a:t>
            </a:r>
          </a:p>
          <a:p>
            <a:pPr algn="ctr"/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</a:rPr>
              <a:t>У мраморной стены, у Вечного Огня. </a:t>
            </a:r>
          </a:p>
          <a:p>
            <a:pPr algn="ctr"/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</a:rPr>
              <a:t>И многие, как я, склонятся непременно, </a:t>
            </a:r>
          </a:p>
          <a:p>
            <a:pPr algn="ctr"/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</a:rPr>
              <a:t>Ведь каждый, кто погиб, погиб и за меня. </a:t>
            </a:r>
          </a:p>
          <a:p>
            <a:pPr algn="ctr"/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</a:rPr>
              <a:t>На улицах звучит "Прощание славянки", </a:t>
            </a:r>
          </a:p>
          <a:p>
            <a:pPr algn="ctr"/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</a:rPr>
              <a:t>И ветеранский хор. И полевой шатер.</a:t>
            </a:r>
          </a:p>
          <a:p>
            <a:pPr algn="ctr"/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</a:rPr>
              <a:t> Не будут чернозем давить с крестами танки,</a:t>
            </a:r>
          </a:p>
          <a:p>
            <a:pPr algn="ctr"/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</a:rPr>
              <a:t> И пушечным стволам подписан приговор. </a:t>
            </a:r>
          </a:p>
          <a:p>
            <a:endParaRPr lang="ru-RU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ia124.mycdn.me/image?t=3&amp;bid=834668977403&amp;id=834668977403&amp;plc=WEB&amp;tkn=*RirY9wSu8aOHzmIcG4FBDHF_3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991" y="421548"/>
            <a:ext cx="8498427" cy="59792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gic1.mycdn.me/image?t=35&amp;bid=834734001715&amp;id=834734001715&amp;plc=WEB&amp;tkn=*ctdiSWaKToiEGPk6vstntr5H6L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1" y="304800"/>
            <a:ext cx="8745014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dg53.mycdn.me/image?t=3&amp;bid=833856002088&amp;id=833856002088&amp;plc=WEB&amp;tkn=*Y4hQon8GACdbk1KailPjnV44tH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28600"/>
            <a:ext cx="8458200" cy="6172200"/>
          </a:xfrm>
          <a:prstGeom prst="rect">
            <a:avLst/>
          </a:prstGeom>
          <a:noFill/>
        </p:spPr>
      </p:pic>
      <p:pic>
        <p:nvPicPr>
          <p:cNvPr id="1028" name="Picture 4" descr="http://dg53.mycdn.me/image?t=3&amp;bid=833856004392&amp;id=833856004392&amp;plc=WEB&amp;tkn=*bcEcXivoie1-OEx5Qa_iBqPDy5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52400"/>
            <a:ext cx="8839200" cy="6553200"/>
          </a:xfrm>
          <a:prstGeom prst="rect">
            <a:avLst/>
          </a:prstGeom>
          <a:noFill/>
        </p:spPr>
      </p:pic>
      <p:pic>
        <p:nvPicPr>
          <p:cNvPr id="1030" name="Picture 6" descr="http://dg53.mycdn.me/image?t=0&amp;bid=833856005416&amp;id=833856005416&amp;plc=WEB&amp;tkn=*huJc95gPzUBxijemRXvHLJB5Gt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57104"/>
            <a:ext cx="8839200" cy="66878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dg56.mycdn.me/image?t=0&amp;bid=834144990975&amp;id=834144990975&amp;plc=WEB&amp;tkn=*eYGYolnOkOZHnkvZ7mLeKsVXcs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599"/>
            <a:ext cx="8610600" cy="64579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gic0.mycdn.me/image?t=35&amp;bid=834408227593&amp;id=834408227593&amp;plc=WEB&amp;tkn=*FsEsNHvj9EwASIdv2aZIbRIp95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04800"/>
            <a:ext cx="8534400" cy="624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</TotalTime>
  <Words>450</Words>
  <Application>Microsoft Office PowerPoint</Application>
  <PresentationFormat>Экран (4:3)</PresentationFormat>
  <Paragraphs>78</Paragraphs>
  <Slides>37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Администратор</dc:creator>
  <cp:lastModifiedBy>Admin</cp:lastModifiedBy>
  <cp:revision>23</cp:revision>
  <dcterms:created xsi:type="dcterms:W3CDTF">2016-05-10T13:06:39Z</dcterms:created>
  <dcterms:modified xsi:type="dcterms:W3CDTF">2016-05-24T12:55:43Z</dcterms:modified>
</cp:coreProperties>
</file>